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4" r:id="rId3"/>
    <p:sldId id="257" r:id="rId4"/>
    <p:sldId id="258" r:id="rId5"/>
    <p:sldId id="259" r:id="rId6"/>
    <p:sldId id="283" r:id="rId7"/>
    <p:sldId id="282" r:id="rId8"/>
    <p:sldId id="260" r:id="rId9"/>
    <p:sldId id="261" r:id="rId10"/>
    <p:sldId id="262" r:id="rId11"/>
    <p:sldId id="263" r:id="rId12"/>
    <p:sldId id="264" r:id="rId13"/>
    <p:sldId id="285" r:id="rId14"/>
    <p:sldId id="286" r:id="rId15"/>
    <p:sldId id="265" r:id="rId16"/>
    <p:sldId id="266" r:id="rId17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10600030101010101" charset="0"/>
      <p:regular r:id="rId24"/>
    </p:embeddedFont>
    <p:embeddedFont>
      <p:font typeface="Open Sans Light" panose="020B0306030504020204" pitchFamily="34" charset="0"/>
      <p:regular r:id="rId25"/>
      <p:italic r:id="rId26"/>
    </p:embeddedFont>
    <p:embeddedFont>
      <p:font typeface="Public Sans" panose="02010600030101010101" charset="0"/>
      <p:regular r:id="rId27"/>
    </p:embeddedFont>
    <p:embeddedFont>
      <p:font typeface="Public Sans Bold" panose="02010600030101010101" charset="0"/>
      <p:regular r:id="rId28"/>
    </p:embeddedFont>
    <p:embeddedFont>
      <p:font typeface="等线" panose="02010600030101010101" pitchFamily="2" charset="-122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9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8620DC-353B-4B88-A161-1E63B344E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307183-A637-44CC-920F-9F7C9BC017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1A8BC-994D-4465-937E-B18251425421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ECA772-9C79-4CEC-BFF0-3B246CE536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B6D12C-5512-4663-BB14-1E0516DE60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4698F-F675-479A-BF08-F39D50B4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11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76625-B0AA-4036-A9A6-5629D79094B2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8C66D-AFC8-47A7-B595-F32AAFBDE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8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C66D-AFC8-47A7-B595-F32AAFBDE2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1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mp4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mp4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12898acce4">
            <a:hlinkClick r:id="" action="ppaction://media"/>
            <a:extLst>
              <a:ext uri="{FF2B5EF4-FFF2-40B4-BE49-F238E27FC236}">
                <a16:creationId xmlns:a16="http://schemas.microsoft.com/office/drawing/2014/main" id="{8152840A-3264-4B15-B5B1-AEC22D2FFEAE}"/>
              </a:ext>
            </a:extLst>
          </p:cNvPr>
          <p:cNvPicPr>
            <a:picLocks noChangeAspect="1"/>
          </p:cNvPicPr>
          <p:nvPr userDrawn="1"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064" y="0"/>
            <a:ext cx="18289064" cy="1028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97739" y="1301952"/>
            <a:ext cx="5997305" cy="45804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16205" y="3002205"/>
            <a:ext cx="4247031" cy="25057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30116" y="-991909"/>
            <a:ext cx="2723612" cy="31305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52664" y="8769948"/>
            <a:ext cx="7477452" cy="36546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943100"/>
            <a:ext cx="11333689" cy="3542852"/>
            <a:chOff x="0" y="0"/>
            <a:chExt cx="15111586" cy="4723802"/>
          </a:xfrm>
        </p:grpSpPr>
        <p:sp>
          <p:nvSpPr>
            <p:cNvPr id="7" name="TextBox 7"/>
            <p:cNvSpPr txBox="1"/>
            <p:nvPr/>
          </p:nvSpPr>
          <p:spPr>
            <a:xfrm>
              <a:off x="0" y="1251571"/>
              <a:ext cx="15111586" cy="194733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err="1">
                  <a:ea typeface="Public Sans Bold"/>
                </a:rPr>
                <a:t>论文评审评分系统</a:t>
              </a:r>
              <a:endParaRPr lang="en-US" sz="10000" dirty="0">
                <a:ea typeface="Public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47527"/>
              <a:ext cx="9869679" cy="67627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ea typeface="Public Sans"/>
                </a:rPr>
                <a:t>关键字：论文评审；自动化办公；毕业论文</a:t>
              </a:r>
              <a:endParaRPr lang="en-US" sz="2999" dirty="0">
                <a:ea typeface="Public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1456506" cy="58822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zh-CN" altLang="en-US" sz="2600" dirty="0">
                  <a:ea typeface="Public Sans Bold"/>
                </a:rPr>
                <a:t>毕设</a:t>
              </a:r>
              <a:r>
                <a:rPr lang="en-US" sz="2600" dirty="0" err="1">
                  <a:ea typeface="Public Sans Bold"/>
                </a:rPr>
                <a:t>题目</a:t>
              </a:r>
              <a:endParaRPr lang="en-US" sz="2600" dirty="0">
                <a:ea typeface="Public Sans Bol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868400" y="1859689"/>
            <a:ext cx="558679" cy="5579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906F43-D873-4236-A9E5-CA5881AFB099}"/>
              </a:ext>
            </a:extLst>
          </p:cNvPr>
          <p:cNvSpPr txBox="1"/>
          <p:nvPr/>
        </p:nvSpPr>
        <p:spPr>
          <a:xfrm>
            <a:off x="12039600" y="7396338"/>
            <a:ext cx="53103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论文导师：李明楚</a:t>
            </a:r>
            <a:endParaRPr lang="en-US" altLang="zh-CN" sz="3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汇报人：刘树东</a:t>
            </a:r>
            <a:endParaRPr lang="en-US" altLang="zh-CN" sz="3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回报时间：</a:t>
            </a:r>
            <a:r>
              <a:rPr lang="en-US" altLang="zh-CN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lang="en-US" altLang="zh-CN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  <a:r>
              <a:rPr lang="en-US" altLang="zh-CN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16</a:t>
            </a:r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5300"/>
            <a:ext cx="18288000" cy="929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50884" y="4595812"/>
            <a:ext cx="12591638" cy="1076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latin typeface="Public Sans Bold"/>
              </a:rPr>
              <a:t>CORS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50993" y="5624513"/>
            <a:ext cx="3586014" cy="3892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latin typeface="Open Sans Light"/>
              </a:rPr>
              <a:t>cross-origin resource share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650884" y="4595812"/>
            <a:ext cx="12591638" cy="1076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ea typeface="Public Sans Bold"/>
              </a:rPr>
              <a:t>多级查询</a:t>
            </a:r>
            <a:endParaRPr lang="en-US" sz="7000" dirty="0">
              <a:ea typeface="Publ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01755" y="5624513"/>
            <a:ext cx="3689896" cy="3892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dirty="0">
                <a:latin typeface="Open Sans Light"/>
              </a:rPr>
              <a:t>Hibernate &amp; Spring Data JPA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650884" y="4595812"/>
            <a:ext cx="12591638" cy="1076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zh-CN" altLang="en-US" sz="7000" dirty="0">
                <a:ea typeface="Public Sans Bold"/>
              </a:rPr>
              <a:t>统一响应体</a:t>
            </a:r>
            <a:endParaRPr lang="en-US" sz="7000" dirty="0">
              <a:ea typeface="Publ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01755" y="5624513"/>
            <a:ext cx="3689896" cy="3886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altLang="zh-CN" sz="2299" dirty="0">
                <a:latin typeface="Open Sans Light"/>
              </a:rPr>
              <a:t>Unified Response Body</a:t>
            </a:r>
            <a:endParaRPr lang="en-US" sz="2299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592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650884" y="4595812"/>
            <a:ext cx="12591638" cy="1076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ea typeface="Public Sans Bold"/>
              </a:rPr>
              <a:t>Jackson</a:t>
            </a:r>
            <a:r>
              <a:rPr lang="zh-CN" altLang="en-US" sz="7000" dirty="0">
                <a:ea typeface="Public Sans Bold"/>
              </a:rPr>
              <a:t>序列化时无限递归问题</a:t>
            </a:r>
            <a:endParaRPr lang="en-US" sz="7000" dirty="0">
              <a:ea typeface="Public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933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5780" y="1028700"/>
            <a:ext cx="10996410" cy="12173761"/>
            <a:chOff x="0" y="0"/>
            <a:chExt cx="14661880" cy="162316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903762"/>
              <a:ext cx="10121361" cy="1032791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137020" y="743974"/>
              <a:ext cx="5524860" cy="553177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567381" y="0"/>
              <a:ext cx="744905" cy="74397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6282953">
              <a:off x="2762294" y="4900043"/>
              <a:ext cx="6374727" cy="376108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95400" y="3198581"/>
            <a:ext cx="6497064" cy="3010303"/>
            <a:chOff x="0" y="0"/>
            <a:chExt cx="8662752" cy="4013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8662752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B171E7"/>
                  </a:solidFill>
                  <a:latin typeface="Public Sans Bold"/>
                </a:rPr>
                <a:t>Do you have any questions?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25515"/>
              <a:ext cx="866275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9066"/>
          <a:stretch>
            <a:fillRect/>
          </a:stretch>
        </p:blipFill>
        <p:spPr>
          <a:xfrm>
            <a:off x="14963042" y="4449274"/>
            <a:ext cx="5042521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3877"/>
          <a:stretch>
            <a:fillRect/>
          </a:stretch>
        </p:blipFill>
        <p:spPr>
          <a:xfrm>
            <a:off x="-784113" y="-1744174"/>
            <a:ext cx="4566271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19242" y="5143500"/>
            <a:ext cx="1040058" cy="10848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26022" y="3912748"/>
            <a:ext cx="10479820" cy="2463999"/>
            <a:chOff x="0" y="-114300"/>
            <a:chExt cx="13973094" cy="3285332"/>
          </a:xfrm>
        </p:grpSpPr>
        <p:sp>
          <p:nvSpPr>
            <p:cNvPr id="6" name="TextBox 6"/>
            <p:cNvSpPr txBox="1"/>
            <p:nvPr/>
          </p:nvSpPr>
          <p:spPr>
            <a:xfrm>
              <a:off x="892892" y="1981732"/>
              <a:ext cx="12187310" cy="11893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</a:pPr>
              <a:r>
                <a:rPr lang="en-US" sz="2540" dirty="0">
                  <a:latin typeface="Open Sans Light"/>
                </a:rPr>
                <a:t>Technology is best when it brings people together.</a:t>
              </a:r>
            </a:p>
            <a:p>
              <a:pPr algn="ctr">
                <a:lnSpc>
                  <a:spcPts val="3557"/>
                </a:lnSpc>
              </a:pPr>
              <a:r>
                <a:rPr lang="en-US" sz="2540" dirty="0">
                  <a:latin typeface="Open Sans Light"/>
                </a:rPr>
                <a:t>-</a:t>
              </a:r>
              <a:r>
                <a:rPr lang="en-US" sz="1172" dirty="0">
                  <a:latin typeface="Open Sans Light"/>
                </a:rPr>
                <a:t> Matt Mullenweg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13973094" cy="12992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40"/>
                </a:lnSpc>
              </a:pPr>
              <a:r>
                <a:rPr lang="en-US" sz="5886" dirty="0">
                  <a:latin typeface="Open Sans Light"/>
                </a:rPr>
                <a:t>Thank you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123142">
            <a:off x="-2034553" y="-1840161"/>
            <a:ext cx="4678707" cy="489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08822" y="6662420"/>
            <a:ext cx="2776342" cy="25958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14914" y="1693843"/>
            <a:ext cx="7273450" cy="469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zh-CN" altLang="en-US" sz="4400" dirty="0">
                <a:solidFill>
                  <a:srgbClr val="B171E7"/>
                </a:solidFill>
                <a:latin typeface="Public Sans"/>
              </a:rPr>
              <a:t>研究背景</a:t>
            </a:r>
            <a:endParaRPr lang="en-US" sz="4400" dirty="0">
              <a:solidFill>
                <a:srgbClr val="B171E7"/>
              </a:solidFill>
              <a:latin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38635" y="3542654"/>
            <a:ext cx="1487858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3200">
                <a:solidFill>
                  <a:srgbClr val="B171E7"/>
                </a:solidFill>
                <a:latin typeface="Public Sans Bold"/>
              </a:defRPr>
            </a:lvl1pPr>
          </a:lstStyle>
          <a:p>
            <a:r>
              <a:rPr lang="en-US" dirty="0"/>
              <a:t>Step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14914" y="3534703"/>
            <a:ext cx="7273450" cy="469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4400">
                <a:solidFill>
                  <a:srgbClr val="B171E7"/>
                </a:solidFill>
                <a:latin typeface="Public Sans"/>
              </a:defRPr>
            </a:lvl1pPr>
          </a:lstStyle>
          <a:p>
            <a:r>
              <a:rPr lang="zh-CN" altLang="en-US" dirty="0"/>
              <a:t>系统设计</a:t>
            </a:r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8238635" y="5379539"/>
            <a:ext cx="1487858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3200">
                <a:solidFill>
                  <a:srgbClr val="B171E7"/>
                </a:solidFill>
                <a:latin typeface="Public Sans Bold"/>
              </a:defRPr>
            </a:lvl1pPr>
          </a:lstStyle>
          <a:p>
            <a:r>
              <a:rPr lang="en-US" dirty="0"/>
              <a:t>Step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4914" y="5375563"/>
            <a:ext cx="7273450" cy="469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4400">
                <a:solidFill>
                  <a:srgbClr val="B171E7"/>
                </a:solidFill>
                <a:latin typeface="Public Sans"/>
              </a:defRPr>
            </a:lvl1pPr>
          </a:lstStyle>
          <a:p>
            <a:r>
              <a:rPr lang="zh-CN" altLang="en-US" dirty="0"/>
              <a:t>系统演示</a:t>
            </a:r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8238635" y="7216424"/>
            <a:ext cx="1487858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3200">
                <a:solidFill>
                  <a:srgbClr val="B171E7"/>
                </a:solidFill>
                <a:latin typeface="Public Sans Bold"/>
              </a:defRPr>
            </a:lvl1pPr>
          </a:lstStyle>
          <a:p>
            <a:r>
              <a:rPr lang="en-US" dirty="0"/>
              <a:t>Step 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14914" y="7212448"/>
            <a:ext cx="7273450" cy="469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40"/>
              </a:lnSpc>
              <a:defRPr sz="4400">
                <a:solidFill>
                  <a:srgbClr val="B171E7"/>
                </a:solidFill>
                <a:latin typeface="Public Sans"/>
              </a:defRPr>
            </a:lvl1pPr>
          </a:lstStyle>
          <a:p>
            <a:r>
              <a:rPr lang="zh-CN" altLang="en-US" dirty="0"/>
              <a:t>关键问题</a:t>
            </a:r>
            <a:endParaRPr lang="en-US" dirty="0"/>
          </a:p>
        </p:txBody>
      </p:sp>
      <p:sp>
        <p:nvSpPr>
          <p:cNvPr id="25" name="TextBox 25"/>
          <p:cNvSpPr txBox="1"/>
          <p:nvPr/>
        </p:nvSpPr>
        <p:spPr>
          <a:xfrm>
            <a:off x="1292469" y="3773487"/>
            <a:ext cx="4310564" cy="17355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zh-CN" altLang="en-US" sz="8800" dirty="0">
                <a:latin typeface="Public Sans"/>
              </a:rPr>
              <a:t>目录</a:t>
            </a:r>
            <a:br>
              <a:rPr lang="en-US" altLang="zh-CN" sz="5000" dirty="0">
                <a:latin typeface="Public Sans"/>
              </a:rPr>
            </a:br>
            <a:r>
              <a:rPr lang="en-US" altLang="zh-CN" sz="5000" dirty="0">
                <a:latin typeface="Public Sans"/>
              </a:rPr>
              <a:t>content</a:t>
            </a:r>
            <a:endParaRPr lang="en-US" dirty="0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147CB7A6-AB98-4D63-A7C9-111215645EA4}"/>
              </a:ext>
            </a:extLst>
          </p:cNvPr>
          <p:cNvSpPr txBox="1"/>
          <p:nvPr/>
        </p:nvSpPr>
        <p:spPr>
          <a:xfrm>
            <a:off x="8238635" y="1705769"/>
            <a:ext cx="1487858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200" dirty="0">
                <a:solidFill>
                  <a:srgbClr val="B171E7"/>
                </a:solidFill>
                <a:latin typeface="Public Sans Bold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42017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9066"/>
          <a:stretch>
            <a:fillRect/>
          </a:stretch>
        </p:blipFill>
        <p:spPr>
          <a:xfrm>
            <a:off x="14963042" y="4449274"/>
            <a:ext cx="5042521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3877"/>
          <a:stretch>
            <a:fillRect/>
          </a:stretch>
        </p:blipFill>
        <p:spPr>
          <a:xfrm>
            <a:off x="-784113" y="-1744174"/>
            <a:ext cx="4566271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19242" y="5143500"/>
            <a:ext cx="1040058" cy="108480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088076" y="2293715"/>
            <a:ext cx="8928007" cy="3519877"/>
            <a:chOff x="0" y="0"/>
            <a:chExt cx="11904009" cy="4693169"/>
          </a:xfrm>
        </p:grpSpPr>
        <p:sp>
          <p:nvSpPr>
            <p:cNvPr id="6" name="TextBox 6"/>
            <p:cNvSpPr txBox="1"/>
            <p:nvPr/>
          </p:nvSpPr>
          <p:spPr>
            <a:xfrm>
              <a:off x="0" y="2079721"/>
              <a:ext cx="11904009" cy="26134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 err="1">
                  <a:ea typeface="Public Sans"/>
                </a:rPr>
                <a:t>更加环保</a:t>
              </a:r>
              <a:endParaRPr lang="en-US" sz="2800" dirty="0">
                <a:ea typeface="Public Sans"/>
              </a:endParaRP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ea typeface="Public Sans"/>
                </a:rPr>
                <a:t>更加快捷</a:t>
              </a:r>
              <a:endParaRPr lang="en-US" sz="2799" dirty="0">
                <a:ea typeface="Public Sans"/>
              </a:endParaRP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ea typeface="Public Sans"/>
                </a:rPr>
                <a:t>更加严谨</a:t>
              </a:r>
              <a:endParaRPr lang="en-US" sz="2799" dirty="0">
                <a:ea typeface="Public Sans"/>
              </a:endParaRP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ea typeface="Public Sans"/>
                </a:rPr>
                <a:t>更加统一</a:t>
              </a:r>
              <a:endParaRPr lang="en-US" sz="2799" dirty="0">
                <a:ea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1904009" cy="111654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dirty="0" err="1">
                  <a:ea typeface="Public Sans"/>
                </a:rPr>
                <a:t>为什么需要好的论文评审系统</a:t>
              </a:r>
              <a:endParaRPr lang="en-US" sz="5000" dirty="0">
                <a:ea typeface="Public San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822C6E6-CD66-4188-BCC9-EED21CBAF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8" y="4962525"/>
            <a:ext cx="708660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02109">
            <a:off x="11193746" y="-3812596"/>
            <a:ext cx="1079291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4166" r="75688"/>
          <a:stretch>
            <a:fillRect/>
          </a:stretch>
        </p:blipFill>
        <p:spPr>
          <a:xfrm rot="-708138">
            <a:off x="-985840" y="7716817"/>
            <a:ext cx="2623887" cy="377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2320" y="2734483"/>
            <a:ext cx="5116427" cy="3956236"/>
            <a:chOff x="0" y="0"/>
            <a:chExt cx="1730742" cy="13382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0742" cy="1338282"/>
            </a:xfrm>
            <a:custGeom>
              <a:avLst/>
              <a:gdLst/>
              <a:ahLst/>
              <a:cxnLst/>
              <a:rect l="l" t="t" r="r" b="b"/>
              <a:pathLst>
                <a:path w="1730742" h="1338282">
                  <a:moveTo>
                    <a:pt x="1606282" y="1338282"/>
                  </a:moveTo>
                  <a:lnTo>
                    <a:pt x="124460" y="1338282"/>
                  </a:lnTo>
                  <a:cubicBezTo>
                    <a:pt x="55880" y="1338282"/>
                    <a:pt x="0" y="1282402"/>
                    <a:pt x="0" y="1213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6282" y="0"/>
                  </a:lnTo>
                  <a:cubicBezTo>
                    <a:pt x="1674862" y="0"/>
                    <a:pt x="1730742" y="55880"/>
                    <a:pt x="1730742" y="124460"/>
                  </a:cubicBezTo>
                  <a:lnTo>
                    <a:pt x="1730742" y="1213822"/>
                  </a:lnTo>
                  <a:cubicBezTo>
                    <a:pt x="1730742" y="1282402"/>
                    <a:pt x="1674862" y="1338282"/>
                    <a:pt x="1606282" y="1338282"/>
                  </a:cubicBezTo>
                  <a:close/>
                </a:path>
              </a:pathLst>
            </a:custGeom>
            <a:solidFill>
              <a:srgbClr val="BEA6F2">
                <a:alpha val="73725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</p:grpSp>
      <p:grpSp>
        <p:nvGrpSpPr>
          <p:cNvPr id="6" name="Group 6"/>
          <p:cNvGrpSpPr/>
          <p:nvPr/>
        </p:nvGrpSpPr>
        <p:grpSpPr>
          <a:xfrm>
            <a:off x="6129444" y="4192158"/>
            <a:ext cx="5657850" cy="4284760"/>
            <a:chOff x="0" y="0"/>
            <a:chExt cx="1913890" cy="14494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449413"/>
            </a:xfrm>
            <a:custGeom>
              <a:avLst/>
              <a:gdLst/>
              <a:ahLst/>
              <a:cxnLst/>
              <a:rect l="l" t="t" r="r" b="b"/>
              <a:pathLst>
                <a:path w="1913890" h="1449413">
                  <a:moveTo>
                    <a:pt x="1789430" y="1449413"/>
                  </a:moveTo>
                  <a:lnTo>
                    <a:pt x="124460" y="1449413"/>
                  </a:lnTo>
                  <a:cubicBezTo>
                    <a:pt x="55880" y="1449413"/>
                    <a:pt x="0" y="1393533"/>
                    <a:pt x="0" y="1324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324953"/>
                  </a:lnTo>
                  <a:cubicBezTo>
                    <a:pt x="1913890" y="1393533"/>
                    <a:pt x="1858010" y="1449413"/>
                    <a:pt x="1789430" y="1449413"/>
                  </a:cubicBezTo>
                  <a:close/>
                </a:path>
              </a:pathLst>
            </a:custGeom>
            <a:solidFill>
              <a:srgbClr val="7A70FA">
                <a:alpha val="4588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14640" y="5831895"/>
            <a:ext cx="5657850" cy="4188274"/>
            <a:chOff x="0" y="0"/>
            <a:chExt cx="1913890" cy="14167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416774"/>
            </a:xfrm>
            <a:custGeom>
              <a:avLst/>
              <a:gdLst/>
              <a:ahLst/>
              <a:cxnLst/>
              <a:rect l="l" t="t" r="r" b="b"/>
              <a:pathLst>
                <a:path w="1913890" h="1416774">
                  <a:moveTo>
                    <a:pt x="1789430" y="1416774"/>
                  </a:moveTo>
                  <a:lnTo>
                    <a:pt x="124460" y="1416774"/>
                  </a:lnTo>
                  <a:cubicBezTo>
                    <a:pt x="55880" y="1416774"/>
                    <a:pt x="0" y="1360894"/>
                    <a:pt x="0" y="12923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292314"/>
                  </a:lnTo>
                  <a:cubicBezTo>
                    <a:pt x="1913890" y="1360894"/>
                    <a:pt x="1858010" y="1416774"/>
                    <a:pt x="1789430" y="1416774"/>
                  </a:cubicBezTo>
                  <a:close/>
                </a:path>
              </a:pathLst>
            </a:custGeom>
            <a:solidFill>
              <a:srgbClr val="482BD9">
                <a:alpha val="48627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699934" y="7141233"/>
            <a:ext cx="3877764" cy="694232"/>
            <a:chOff x="0" y="0"/>
            <a:chExt cx="5170352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70352" cy="925642"/>
              <a:chOff x="0" y="0"/>
              <a:chExt cx="6114904" cy="109474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114904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6114904" h="1094744">
                    <a:moveTo>
                      <a:pt x="5990444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990444" y="0"/>
                    </a:lnTo>
                    <a:cubicBezTo>
                      <a:pt x="6059024" y="0"/>
                      <a:pt x="6114904" y="55880"/>
                      <a:pt x="6114904" y="124460"/>
                    </a:cubicBezTo>
                    <a:lnTo>
                      <a:pt x="6114904" y="970284"/>
                    </a:lnTo>
                    <a:cubicBezTo>
                      <a:pt x="6114904" y="1038864"/>
                      <a:pt x="6059024" y="1094744"/>
                      <a:pt x="5990444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6242"/>
              <a:ext cx="5170352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Spring Data JPA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99934" y="5900352"/>
            <a:ext cx="3562697" cy="694232"/>
            <a:chOff x="0" y="0"/>
            <a:chExt cx="4750263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750263" cy="925642"/>
              <a:chOff x="0" y="0"/>
              <a:chExt cx="5618071" cy="109474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618071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5618071" h="1094744">
                    <a:moveTo>
                      <a:pt x="5493611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93611" y="0"/>
                    </a:lnTo>
                    <a:cubicBezTo>
                      <a:pt x="5562191" y="0"/>
                      <a:pt x="5618071" y="55880"/>
                      <a:pt x="5618071" y="124460"/>
                    </a:cubicBezTo>
                    <a:lnTo>
                      <a:pt x="5618071" y="970284"/>
                    </a:lnTo>
                    <a:cubicBezTo>
                      <a:pt x="5618071" y="1038864"/>
                      <a:pt x="5562191" y="1094744"/>
                      <a:pt x="5493611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6242"/>
              <a:ext cx="4750263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Spring Security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99934" y="4712601"/>
            <a:ext cx="2893758" cy="694232"/>
            <a:chOff x="0" y="0"/>
            <a:chExt cx="3858343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858343" cy="925642"/>
              <a:chOff x="0" y="0"/>
              <a:chExt cx="4563209" cy="10947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563209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4563209" h="1094744">
                    <a:moveTo>
                      <a:pt x="4438749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8750" y="0"/>
                    </a:lnTo>
                    <a:cubicBezTo>
                      <a:pt x="4507330" y="0"/>
                      <a:pt x="4563209" y="55880"/>
                      <a:pt x="4563209" y="124460"/>
                    </a:cubicBezTo>
                    <a:lnTo>
                      <a:pt x="4563209" y="970284"/>
                    </a:lnTo>
                    <a:cubicBezTo>
                      <a:pt x="4563209" y="1038864"/>
                      <a:pt x="4507330" y="1094744"/>
                      <a:pt x="4438750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6242"/>
              <a:ext cx="3858343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6"/>
                </a:lnSpc>
              </a:pPr>
              <a:r>
                <a:rPr lang="en-US" sz="3776" dirty="0">
                  <a:solidFill>
                    <a:srgbClr val="FEFFFD"/>
                  </a:solidFill>
                  <a:latin typeface="Glacial Indifference"/>
                </a:rPr>
                <a:t>Spring Boot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58073" y="5553236"/>
            <a:ext cx="1810912" cy="694232"/>
            <a:chOff x="0" y="0"/>
            <a:chExt cx="2414550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414550" cy="925642"/>
              <a:chOff x="0" y="0"/>
              <a:chExt cx="2855655" cy="109474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55655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2855655" h="1094744">
                    <a:moveTo>
                      <a:pt x="2731195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1195" y="0"/>
                    </a:lnTo>
                    <a:cubicBezTo>
                      <a:pt x="2799775" y="0"/>
                      <a:pt x="2855655" y="55880"/>
                      <a:pt x="2855655" y="124460"/>
                    </a:cubicBezTo>
                    <a:lnTo>
                      <a:pt x="2855655" y="970284"/>
                    </a:lnTo>
                    <a:cubicBezTo>
                      <a:pt x="2855655" y="1038864"/>
                      <a:pt x="2799775" y="1094744"/>
                      <a:pt x="2731195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0" y="6242"/>
              <a:ext cx="2414550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/>
                <a:t>axios</a:t>
              </a:r>
              <a:endParaRPr lang="en-US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8676" y="5553236"/>
            <a:ext cx="1810912" cy="694232"/>
            <a:chOff x="0" y="0"/>
            <a:chExt cx="2414550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414550" cy="925642"/>
              <a:chOff x="0" y="0"/>
              <a:chExt cx="2855655" cy="10947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55655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2855655" h="1094744">
                    <a:moveTo>
                      <a:pt x="2731195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1195" y="0"/>
                    </a:lnTo>
                    <a:cubicBezTo>
                      <a:pt x="2799775" y="0"/>
                      <a:pt x="2855655" y="55880"/>
                      <a:pt x="2855655" y="124460"/>
                    </a:cubicBezTo>
                    <a:lnTo>
                      <a:pt x="2855655" y="970284"/>
                    </a:lnTo>
                    <a:cubicBezTo>
                      <a:pt x="2855655" y="1038864"/>
                      <a:pt x="2799775" y="1094744"/>
                      <a:pt x="2731195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0" y="6242"/>
              <a:ext cx="2414550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/>
                <a:t>Vuex</a:t>
              </a:r>
              <a:endParaRPr lang="en-US" dirty="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72156" y="4365485"/>
            <a:ext cx="3381873" cy="694232"/>
            <a:chOff x="0" y="0"/>
            <a:chExt cx="4509164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4509164" cy="925642"/>
              <a:chOff x="0" y="0"/>
              <a:chExt cx="5332926" cy="109474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32926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5332926" h="1094744">
                    <a:moveTo>
                      <a:pt x="5208466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08466" y="0"/>
                    </a:lnTo>
                    <a:cubicBezTo>
                      <a:pt x="5277046" y="0"/>
                      <a:pt x="5332926" y="55880"/>
                      <a:pt x="5332926" y="124460"/>
                    </a:cubicBezTo>
                    <a:lnTo>
                      <a:pt x="5332926" y="970284"/>
                    </a:lnTo>
                    <a:cubicBezTo>
                      <a:pt x="5332926" y="1038864"/>
                      <a:pt x="5277046" y="1094744"/>
                      <a:pt x="5208466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0" y="6242"/>
              <a:ext cx="4509164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Element UI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8676" y="3119281"/>
            <a:ext cx="1810912" cy="694232"/>
            <a:chOff x="0" y="0"/>
            <a:chExt cx="2414550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414550" cy="925642"/>
              <a:chOff x="0" y="0"/>
              <a:chExt cx="2855655" cy="109474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855655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2855655" h="1094744">
                    <a:moveTo>
                      <a:pt x="2731195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1195" y="0"/>
                    </a:lnTo>
                    <a:cubicBezTo>
                      <a:pt x="2799775" y="0"/>
                      <a:pt x="2855655" y="55880"/>
                      <a:pt x="2855655" y="124460"/>
                    </a:cubicBezTo>
                    <a:lnTo>
                      <a:pt x="2855655" y="970284"/>
                    </a:lnTo>
                    <a:cubicBezTo>
                      <a:pt x="2855655" y="1038864"/>
                      <a:pt x="2799775" y="1094744"/>
                      <a:pt x="2731195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0" y="6242"/>
              <a:ext cx="2414550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Vue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38109" y="8239107"/>
            <a:ext cx="1810912" cy="694232"/>
            <a:chOff x="0" y="0"/>
            <a:chExt cx="2414550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414550" cy="925642"/>
              <a:chOff x="0" y="0"/>
              <a:chExt cx="2855655" cy="10947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855655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2855655" h="1094744">
                    <a:moveTo>
                      <a:pt x="2731195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1195" y="0"/>
                    </a:lnTo>
                    <a:cubicBezTo>
                      <a:pt x="2799775" y="0"/>
                      <a:pt x="2855655" y="55880"/>
                      <a:pt x="2855655" y="124460"/>
                    </a:cubicBezTo>
                    <a:lnTo>
                      <a:pt x="2855655" y="970284"/>
                    </a:lnTo>
                    <a:cubicBezTo>
                      <a:pt x="2855655" y="1038864"/>
                      <a:pt x="2799775" y="1094744"/>
                      <a:pt x="2731195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0" y="6242"/>
              <a:ext cx="2414550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MySQL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936960" y="6950266"/>
            <a:ext cx="2213209" cy="694232"/>
            <a:chOff x="0" y="0"/>
            <a:chExt cx="2950946" cy="9256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950946" cy="925642"/>
              <a:chOff x="0" y="0"/>
              <a:chExt cx="3490043" cy="109474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490043" cy="1094744"/>
              </a:xfrm>
              <a:custGeom>
                <a:avLst/>
                <a:gdLst/>
                <a:ahLst/>
                <a:cxnLst/>
                <a:rect l="l" t="t" r="r" b="b"/>
                <a:pathLst>
                  <a:path w="3490043" h="1094744">
                    <a:moveTo>
                      <a:pt x="3365583" y="1094744"/>
                    </a:moveTo>
                    <a:lnTo>
                      <a:pt x="124460" y="1094744"/>
                    </a:lnTo>
                    <a:cubicBezTo>
                      <a:pt x="55880" y="1094744"/>
                      <a:pt x="0" y="1038864"/>
                      <a:pt x="0" y="970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65583" y="0"/>
                    </a:lnTo>
                    <a:cubicBezTo>
                      <a:pt x="3434163" y="0"/>
                      <a:pt x="3490043" y="55880"/>
                      <a:pt x="3490043" y="124460"/>
                    </a:cubicBezTo>
                    <a:lnTo>
                      <a:pt x="3490043" y="970284"/>
                    </a:lnTo>
                    <a:cubicBezTo>
                      <a:pt x="3490043" y="1038864"/>
                      <a:pt x="3434163" y="1094744"/>
                      <a:pt x="3365583" y="1094744"/>
                    </a:cubicBezTo>
                    <a:close/>
                  </a:path>
                </a:pathLst>
              </a:custGeom>
              <a:solidFill>
                <a:srgbClr val="8464EE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0" y="6242"/>
              <a:ext cx="2950946" cy="8369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286"/>
                </a:lnSpc>
                <a:defRPr sz="3776">
                  <a:solidFill>
                    <a:srgbClr val="FEFFFD"/>
                  </a:solidFill>
                  <a:latin typeface="Glacial Indifference"/>
                </a:defRPr>
              </a:lvl1pPr>
            </a:lstStyle>
            <a:p>
              <a:r>
                <a:rPr lang="en-US" dirty="0"/>
                <a:t>Hibernate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02320" y="415579"/>
            <a:ext cx="6197831" cy="1991048"/>
            <a:chOff x="0" y="0"/>
            <a:chExt cx="8263774" cy="2654730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19050"/>
              <a:ext cx="8263774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 err="1">
                  <a:solidFill>
                    <a:srgbClr val="B171E7"/>
                  </a:solidFill>
                  <a:ea typeface="Public Sans Bold"/>
                </a:rPr>
                <a:t>系统架构</a:t>
              </a:r>
              <a:endParaRPr lang="en-US" sz="7000" dirty="0">
                <a:solidFill>
                  <a:srgbClr val="B171E7"/>
                </a:solidFill>
                <a:ea typeface="Public Sans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947129"/>
              <a:ext cx="676464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 err="1">
                  <a:solidFill>
                    <a:srgbClr val="101122"/>
                  </a:solidFill>
                  <a:ea typeface="Public Sans"/>
                </a:rPr>
                <a:t>前后端分离</a:t>
              </a:r>
              <a:endParaRPr lang="en-US" sz="3200" dirty="0">
                <a:solidFill>
                  <a:srgbClr val="101122"/>
                </a:solidFill>
                <a:ea typeface="Public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508472">
            <a:off x="-3189961" y="4914649"/>
            <a:ext cx="7725537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1012" y="449753"/>
            <a:ext cx="4018113" cy="3202373"/>
            <a:chOff x="0" y="0"/>
            <a:chExt cx="1359213" cy="10832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1359214" cy="1083272"/>
            </a:xfrm>
            <a:custGeom>
              <a:avLst/>
              <a:gdLst/>
              <a:ahLst/>
              <a:cxnLst/>
              <a:rect l="l" t="t" r="r" b="b"/>
              <a:pathLst>
                <a:path w="1359214" h="1083272">
                  <a:moveTo>
                    <a:pt x="1234753" y="1083272"/>
                  </a:moveTo>
                  <a:lnTo>
                    <a:pt x="124460" y="1083272"/>
                  </a:lnTo>
                  <a:cubicBezTo>
                    <a:pt x="55880" y="1083272"/>
                    <a:pt x="0" y="1027392"/>
                    <a:pt x="0" y="9588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4754" y="0"/>
                  </a:lnTo>
                  <a:cubicBezTo>
                    <a:pt x="1303334" y="0"/>
                    <a:pt x="1359214" y="55880"/>
                    <a:pt x="1359214" y="124460"/>
                  </a:cubicBezTo>
                  <a:lnTo>
                    <a:pt x="1359214" y="958812"/>
                  </a:lnTo>
                  <a:cubicBezTo>
                    <a:pt x="1359214" y="1027392"/>
                    <a:pt x="1303334" y="1083272"/>
                    <a:pt x="1234754" y="1083272"/>
                  </a:cubicBezTo>
                  <a:close/>
                </a:path>
              </a:pathLst>
            </a:custGeom>
            <a:solidFill>
              <a:srgbClr val="AEBAF7">
                <a:alpha val="4078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73465" y="1975597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身份验证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60867" y="449753"/>
            <a:ext cx="4018113" cy="7611101"/>
            <a:chOff x="0" y="0"/>
            <a:chExt cx="1359213" cy="257461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9214" cy="2574619"/>
            </a:xfrm>
            <a:custGeom>
              <a:avLst/>
              <a:gdLst/>
              <a:ahLst/>
              <a:cxnLst/>
              <a:rect l="l" t="t" r="r" b="b"/>
              <a:pathLst>
                <a:path w="1359214" h="2574619">
                  <a:moveTo>
                    <a:pt x="1234753" y="2574619"/>
                  </a:moveTo>
                  <a:lnTo>
                    <a:pt x="124460" y="2574619"/>
                  </a:lnTo>
                  <a:cubicBezTo>
                    <a:pt x="55880" y="2574619"/>
                    <a:pt x="0" y="2518739"/>
                    <a:pt x="0" y="2450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4754" y="0"/>
                  </a:lnTo>
                  <a:cubicBezTo>
                    <a:pt x="1303334" y="0"/>
                    <a:pt x="1359214" y="55880"/>
                    <a:pt x="1359214" y="124460"/>
                  </a:cubicBezTo>
                  <a:lnTo>
                    <a:pt x="1359214" y="2450159"/>
                  </a:lnTo>
                  <a:cubicBezTo>
                    <a:pt x="1359214" y="2518739"/>
                    <a:pt x="1303334" y="2574619"/>
                    <a:pt x="1234754" y="2574619"/>
                  </a:cubicBezTo>
                  <a:close/>
                </a:path>
              </a:pathLst>
            </a:custGeom>
            <a:solidFill>
              <a:srgbClr val="AEBAF7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18988" y="449753"/>
            <a:ext cx="4018113" cy="8910515"/>
            <a:chOff x="0" y="0"/>
            <a:chExt cx="1359213" cy="3014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9214" cy="3014174"/>
            </a:xfrm>
            <a:custGeom>
              <a:avLst/>
              <a:gdLst/>
              <a:ahLst/>
              <a:cxnLst/>
              <a:rect l="l" t="t" r="r" b="b"/>
              <a:pathLst>
                <a:path w="1359214" h="3014174">
                  <a:moveTo>
                    <a:pt x="1234753" y="3014174"/>
                  </a:moveTo>
                  <a:lnTo>
                    <a:pt x="124460" y="3014174"/>
                  </a:lnTo>
                  <a:cubicBezTo>
                    <a:pt x="55880" y="3014174"/>
                    <a:pt x="0" y="2958294"/>
                    <a:pt x="0" y="28897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4754" y="0"/>
                  </a:lnTo>
                  <a:cubicBezTo>
                    <a:pt x="1303334" y="0"/>
                    <a:pt x="1359214" y="55880"/>
                    <a:pt x="1359214" y="124460"/>
                  </a:cubicBezTo>
                  <a:lnTo>
                    <a:pt x="1359214" y="2889714"/>
                  </a:lnTo>
                  <a:cubicBezTo>
                    <a:pt x="1359214" y="2958294"/>
                    <a:pt x="1303334" y="3014174"/>
                    <a:pt x="1234754" y="3014174"/>
                  </a:cubicBezTo>
                  <a:close/>
                </a:path>
              </a:pathLst>
            </a:custGeom>
            <a:solidFill>
              <a:srgbClr val="AEBAF7">
                <a:alpha val="4078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037849" y="449753"/>
            <a:ext cx="4018113" cy="8910515"/>
            <a:chOff x="0" y="0"/>
            <a:chExt cx="1359213" cy="3014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9214" cy="3014174"/>
            </a:xfrm>
            <a:custGeom>
              <a:avLst/>
              <a:gdLst/>
              <a:ahLst/>
              <a:cxnLst/>
              <a:rect l="l" t="t" r="r" b="b"/>
              <a:pathLst>
                <a:path w="1359214" h="3014174">
                  <a:moveTo>
                    <a:pt x="1234753" y="3014174"/>
                  </a:moveTo>
                  <a:lnTo>
                    <a:pt x="124460" y="3014174"/>
                  </a:lnTo>
                  <a:cubicBezTo>
                    <a:pt x="55880" y="3014174"/>
                    <a:pt x="0" y="2958294"/>
                    <a:pt x="0" y="28897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4754" y="0"/>
                  </a:lnTo>
                  <a:cubicBezTo>
                    <a:pt x="1303334" y="0"/>
                    <a:pt x="1359214" y="55880"/>
                    <a:pt x="1359214" y="124460"/>
                  </a:cubicBezTo>
                  <a:lnTo>
                    <a:pt x="1359214" y="2889714"/>
                  </a:lnTo>
                  <a:cubicBezTo>
                    <a:pt x="1359214" y="2958294"/>
                    <a:pt x="1303334" y="3014174"/>
                    <a:pt x="1234754" y="3014174"/>
                  </a:cubicBezTo>
                  <a:close/>
                </a:path>
              </a:pathLst>
            </a:custGeom>
            <a:solidFill>
              <a:srgbClr val="AEBAF7">
                <a:alpha val="4078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872692" y="2050940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论文上传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72692" y="3540854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论文下载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27857" y="3540854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得分统计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872692" y="4905011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论文预览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72692" y="6273175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论文评论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04603" y="2050940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论文下载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927857" y="2050940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论文分配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04603" y="3540854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论文预览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04603" y="6273175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论文评分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404603" y="4905011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论文评论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404603" y="7719740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问题标签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927857" y="4905011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任务统计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927857" y="6273175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66" name="TextBox 66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学生管理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4927857" y="7719740"/>
            <a:ext cx="2833853" cy="991613"/>
            <a:chOff x="0" y="0"/>
            <a:chExt cx="3778470" cy="1322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3778470" cy="1322150"/>
              <a:chOff x="0" y="0"/>
              <a:chExt cx="1887305" cy="660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88730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887306" h="660400">
                    <a:moveTo>
                      <a:pt x="17628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2845" y="0"/>
                    </a:lnTo>
                    <a:cubicBezTo>
                      <a:pt x="1831426" y="0"/>
                      <a:pt x="1887306" y="55880"/>
                      <a:pt x="1887306" y="124460"/>
                    </a:cubicBezTo>
                    <a:lnTo>
                      <a:pt x="1887306" y="535940"/>
                    </a:lnTo>
                    <a:cubicBezTo>
                      <a:pt x="1887306" y="604520"/>
                      <a:pt x="1831426" y="660400"/>
                      <a:pt x="1762845" y="660400"/>
                    </a:cubicBezTo>
                    <a:close/>
                  </a:path>
                </a:pathLst>
              </a:custGeom>
              <a:solidFill>
                <a:srgbClr val="8464EE">
                  <a:alpha val="40784"/>
                </a:srgbClr>
              </a:solidFill>
            </p:spPr>
          </p:sp>
        </p:grpSp>
        <p:sp>
          <p:nvSpPr>
            <p:cNvPr id="70" name="TextBox 70"/>
            <p:cNvSpPr txBox="1"/>
            <p:nvPr/>
          </p:nvSpPr>
          <p:spPr>
            <a:xfrm>
              <a:off x="128991" y="176272"/>
              <a:ext cx="3520488" cy="6847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1"/>
                </a:lnSpc>
              </a:pPr>
              <a:r>
                <a:rPr lang="en-US" sz="3115" dirty="0" err="1">
                  <a:solidFill>
                    <a:srgbClr val="FFFFFF"/>
                  </a:solidFill>
                  <a:ea typeface="Open Sans Light"/>
                </a:rPr>
                <a:t>教师管理</a:t>
              </a:r>
              <a:endParaRPr lang="en-US" sz="3115" dirty="0">
                <a:solidFill>
                  <a:srgbClr val="FFFFFF"/>
                </a:solidFill>
                <a:ea typeface="Open Sans Light"/>
              </a:endParaRP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841640" y="813440"/>
            <a:ext cx="863650" cy="580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EFFFD"/>
                </a:solidFill>
                <a:ea typeface="Open Sans Light"/>
              </a:rPr>
              <a:t>登录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533682" y="813440"/>
            <a:ext cx="863650" cy="580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EFFFD"/>
                </a:solidFill>
                <a:ea typeface="Open Sans Light"/>
              </a:rPr>
              <a:t>学生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127471" y="813440"/>
            <a:ext cx="863650" cy="580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EFFFD"/>
                </a:solidFill>
                <a:ea typeface="Open Sans Light"/>
              </a:rPr>
              <a:t>教师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4751505" y="813440"/>
            <a:ext cx="1295400" cy="580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EFFFD"/>
                </a:solidFill>
                <a:ea typeface="Open Sans Light"/>
              </a:rPr>
              <a:t>管理员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BA4066-B0A1-40C5-A851-876A00F1B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-14129"/>
            <a:ext cx="12039600" cy="10315258"/>
          </a:xfrm>
          <a:prstGeom prst="rect">
            <a:avLst/>
          </a:prstGeom>
        </p:spPr>
      </p:pic>
      <p:sp>
        <p:nvSpPr>
          <p:cNvPr id="4" name="TextBox 47">
            <a:extLst>
              <a:ext uri="{FF2B5EF4-FFF2-40B4-BE49-F238E27FC236}">
                <a16:creationId xmlns:a16="http://schemas.microsoft.com/office/drawing/2014/main" id="{3BCC9B91-D639-46FF-B5DF-A505547A4AE6}"/>
              </a:ext>
            </a:extLst>
          </p:cNvPr>
          <p:cNvSpPr txBox="1"/>
          <p:nvPr/>
        </p:nvSpPr>
        <p:spPr>
          <a:xfrm>
            <a:off x="1828800" y="4170903"/>
            <a:ext cx="6197831" cy="958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4400" dirty="0">
                <a:ea typeface="Public Sans Bold"/>
              </a:rPr>
              <a:t>数据库设计</a:t>
            </a:r>
            <a:endParaRPr lang="en-US" sz="4400" dirty="0">
              <a:ea typeface="Public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56508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62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38367" y="5624513"/>
            <a:ext cx="4411266" cy="3892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dirty="0">
                <a:latin typeface="Open Sans Light"/>
              </a:rPr>
              <a:t>Spring Security &amp; Json Web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0884" y="4605337"/>
            <a:ext cx="12591638" cy="106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ea typeface="Open Sans Light Bold"/>
              </a:rPr>
              <a:t>无状态身份认证</a:t>
            </a:r>
            <a:endParaRPr lang="en-US" sz="7000" dirty="0">
              <a:ea typeface="Open Sans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2338" y="5320385"/>
            <a:ext cx="5593925" cy="5708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0884" y="8174428"/>
            <a:ext cx="1296110" cy="1083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3712" y="-984728"/>
            <a:ext cx="4486113" cy="36898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50884" y="4605337"/>
            <a:ext cx="12591638" cy="106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 err="1">
                <a:ea typeface="Open Sans Light Bold"/>
              </a:rPr>
              <a:t>多用户表身份认证</a:t>
            </a:r>
            <a:endParaRPr lang="en-US" sz="7000" dirty="0">
              <a:ea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38367" y="5624513"/>
            <a:ext cx="4411266" cy="3892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latin typeface="Open Sans Light"/>
              </a:rPr>
              <a:t>Spring Security &amp; Json Web Token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149</Words>
  <Application>Microsoft Office PowerPoint</Application>
  <PresentationFormat>自定义</PresentationFormat>
  <Paragraphs>67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Calibri</vt:lpstr>
      <vt:lpstr>Arial</vt:lpstr>
      <vt:lpstr>Public Sans</vt:lpstr>
      <vt:lpstr>Open Sans Light</vt:lpstr>
      <vt:lpstr>Public Sans Bold</vt:lpstr>
      <vt:lpstr>Glacial Indifference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3D Elements Technology in the Life of Consumers Technology Presentation</dc:title>
  <dc:creator>刘树东</dc:creator>
  <cp:lastModifiedBy>刘 树东</cp:lastModifiedBy>
  <cp:revision>27</cp:revision>
  <dcterms:created xsi:type="dcterms:W3CDTF">2006-08-16T00:00:00Z</dcterms:created>
  <dcterms:modified xsi:type="dcterms:W3CDTF">2021-06-25T07:17:39Z</dcterms:modified>
  <dc:identifier>DAEgs6ZnWrc</dc:identifier>
</cp:coreProperties>
</file>